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</p:sldMasterIdLst>
  <p:notesMasterIdLst>
    <p:notesMasterId r:id="rId15"/>
  </p:notesMasterIdLst>
  <p:sldIdLst>
    <p:sldId id="257" r:id="rId6"/>
    <p:sldId id="263" r:id="rId7"/>
    <p:sldId id="292" r:id="rId8"/>
    <p:sldId id="270" r:id="rId9"/>
    <p:sldId id="290" r:id="rId10"/>
    <p:sldId id="291" r:id="rId11"/>
    <p:sldId id="283" r:id="rId12"/>
    <p:sldId id="266" r:id="rId13"/>
    <p:sldId id="28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1119109-5D54-6766-276E-1A7A90EF69FB}" name="Vikki McRoberts" initials="VM" userId="S::vikki.mcroberts@landgate.wa.gov.au::ae1cd9d9-864a-4626-9888-0f3ff805d72f" providerId="AD"/>
  <p188:author id="{D9A16223-BFDC-CB85-0AD1-688C26925A13}" name="Pepita Adams" initials="PA" userId="S::pepita.adams@landgate.wa.gov.au::397a7101-bee3-4bfd-be97-72256fe7b266" providerId="AD"/>
  <p188:author id="{CC82DD32-B954-C8BC-250A-94EF49F36397}" name="Vikki McRoberts" initials="VM" userId="S::Vikki.Mcroberts@landgate.wa.gov.au::ae1cd9d9-864a-4626-9888-0f3ff805d72f" providerId="AD"/>
  <p188:author id="{747B503B-0EC3-4861-DC56-748A41916279}" name="Felicity Carr" initials="FC" userId="S::Felicity.Carr@landgate.wa.gov.au::ddbc3df7-4236-4ffd-8f9f-dc9fe77ef752" providerId="AD"/>
  <p188:author id="{34685A5A-9671-A521-DE8E-F91DC9A3879C}" name="Nikki DiCamillo" initials="ND" userId="S::nikki.dicamillo@landgate.wa.gov.au::d55f4d85-7001-4681-9e5d-eec0d927df7a" providerId="AD"/>
  <p188:author id="{832A935F-A540-2429-BB74-42600D78F81F}" name="Nikki DiCamillo" initials="ND" userId="S::Nikki.DiCamillo@landgate.wa.gov.au::d55f4d85-7001-4681-9e5d-eec0d927df7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791C53-4332-4C5C-B743-BD1B895D6413}" v="2" dt="2023-05-24T05:40:49.2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4" d="100"/>
          <a:sy n="154" d="100"/>
        </p:scale>
        <p:origin x="53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38826-EB73-4252-A005-0D7DDFCE7C2F}" type="datetimeFigureOut">
              <a:rPr lang="en-AU" smtClean="0"/>
              <a:t>24/05/2023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7F0C6F-8362-47AB-8168-2875D4272B2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742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8A056-441C-4499-93BF-C82F4A1FB0CA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4875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8A056-441C-4499-93BF-C82F4A1FB0CA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2799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8A056-441C-4499-93BF-C82F4A1FB0CA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846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solidFill>
                <a:schemeClr val="tx1"/>
              </a:solidFill>
              <a:latin typeface="Lato" panose="020F0502020204030203" pitchFamily="34" charset="0"/>
              <a:ea typeface="Lato"/>
              <a:cs typeface="Lato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solidFill>
                <a:schemeClr val="tx1"/>
              </a:solidFill>
              <a:latin typeface="Lato" panose="020F0502020204030203" pitchFamily="34" charset="0"/>
              <a:ea typeface="Lato"/>
              <a:cs typeface="Lato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8A056-441C-4499-93BF-C82F4A1FB0CA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48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8A056-441C-4499-93BF-C82F4A1FB0CA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813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8A056-441C-4499-93BF-C82F4A1FB0CA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603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8A056-441C-4499-93BF-C82F4A1FB0CA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805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8A056-441C-4499-93BF-C82F4A1FB0CA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918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68A056-441C-4499-93BF-C82F4A1FB0CA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506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59EB5-F418-04F7-A54F-07A3AFF73C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6696F8-95FD-C47B-F8A6-858A9AC6A9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AE0BE-3CB3-11C5-2940-01CCB76E8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63CE4-2B57-47FB-9CFE-9CD4F0ECD91F}" type="datetimeFigureOut">
              <a:rPr lang="en-AU" smtClean="0"/>
              <a:t>24/05/2023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2E0CE-61CA-46F7-1C5C-2047BB129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9FFD6-DC25-645C-0908-E3462A1F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A175-29F8-4577-932C-3923343B87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8336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3497E-8721-50A8-ADBF-572187257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8CDDF9-4F9E-27F3-FCB4-D31D74A84E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8B042-956A-97B0-734D-CD5D304D5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63CE4-2B57-47FB-9CFE-9CD4F0ECD91F}" type="datetimeFigureOut">
              <a:rPr lang="en-AU" smtClean="0"/>
              <a:t>24/05/2023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CC730-C229-90F4-CF9A-85E0DD67C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F29E9-3FC4-E046-7D85-8B32818D7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A175-29F8-4577-932C-3923343B87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4533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3258A5-37D2-2FDB-B28B-27013E92B4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41D220-6ECC-EAB8-07A4-AF411DAAE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BB2C3-9DC8-DD97-975D-282B72365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63CE4-2B57-47FB-9CFE-9CD4F0ECD91F}" type="datetimeFigureOut">
              <a:rPr lang="en-AU" smtClean="0"/>
              <a:t>24/05/2023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32C68-8BE0-29D8-4F19-FAF3DA82F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14787-3C64-3867-18EB-CF6786FD4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A175-29F8-4577-932C-3923343B87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4065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1CC6B34-1B21-F241-2976-73DB33494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1"/>
            <a:ext cx="12191999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16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780712E-2A50-453E-99CE-763CCEEDB9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1"/>
            <a:ext cx="12191999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02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1CC6B34-1B21-F241-2976-73DB33494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1"/>
            <a:ext cx="12191999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9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houses next to a body of water&#10;&#10;Description automatically generated with low confidence">
            <a:extLst>
              <a:ext uri="{FF2B5EF4-FFF2-40B4-BE49-F238E27FC236}">
                <a16:creationId xmlns:a16="http://schemas.microsoft.com/office/drawing/2014/main" id="{97C5E851-7367-97F4-220B-15572E26C3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66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rectangle">
            <a:extLst>
              <a:ext uri="{FF2B5EF4-FFF2-40B4-BE49-F238E27FC236}">
                <a16:creationId xmlns:a16="http://schemas.microsoft.com/office/drawing/2014/main" id="{72E21FAA-0376-97C6-EE87-6B5E923E66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64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57E9A-BF51-84C3-00CE-F38B6C068E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7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B911D9-C29A-B848-601E-A0101DE505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1"/>
            <a:ext cx="12191999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37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6B911D9-C29A-B848-601E-A0101DE505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5099B1-0BD3-0F97-8B08-C522264585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1"/>
            <a:ext cx="12191999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84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7C7BE-604E-5A8B-9159-97626B9A9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0528D-83E6-6AD7-E936-FC696C2B4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58295-A83B-4313-1E12-49EBDACEC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63CE4-2B57-47FB-9CFE-9CD4F0ECD91F}" type="datetimeFigureOut">
              <a:rPr lang="en-AU" smtClean="0"/>
              <a:t>24/05/2023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6415A-1F3B-B9BD-37C7-0AE348480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8D107-F1AA-B270-4D7E-59CA083CE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A175-29F8-4577-932C-3923343B87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8983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6B911D9-C29A-B848-601E-A0101DE505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AD5099B1-0BD3-0F97-8B08-C522264585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B995130C-04D9-CB8A-4FDB-A95B24D071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33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780712E-2A50-453E-99CE-763CCEEDB9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1"/>
            <a:ext cx="12191999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52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">
            <a:extLst>
              <a:ext uri="{FF2B5EF4-FFF2-40B4-BE49-F238E27FC236}">
                <a16:creationId xmlns:a16="http://schemas.microsoft.com/office/drawing/2014/main" id="{F62B7D85-7D3B-AF6E-909D-960C0671F3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92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435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C783E-B13F-017E-0DE1-6CC17BBF4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8E55E-45F8-8825-E01C-519B95807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DEB01-0F27-301D-B19E-BFBA1AE8F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63CE4-2B57-47FB-9CFE-9CD4F0ECD91F}" type="datetimeFigureOut">
              <a:rPr lang="en-AU" smtClean="0"/>
              <a:t>24/05/2023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ADD44-7EFD-2368-81C7-1D334F6B3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9531D-007B-2E40-7AD7-909460564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A175-29F8-4577-932C-3923343B87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4600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C0730-ACB4-B419-9E66-26D1F23E6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F4895-8638-40EC-E3E6-EFBBE3C34C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D0F811-D314-5572-9FB8-BA049ABDD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9CA9A7-4332-7413-6425-80B3FBF5D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63CE4-2B57-47FB-9CFE-9CD4F0ECD91F}" type="datetimeFigureOut">
              <a:rPr lang="en-AU" smtClean="0"/>
              <a:t>24/05/2023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512350-9264-1760-6ED9-6C393A406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F95C47-08A9-D81A-6D2B-1DC5B41BC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A175-29F8-4577-932C-3923343B87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024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EDFC5-8357-992F-6C6D-0B57F9C1B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86BF7-D136-5B94-6563-9F0C8EAA3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A6DD2-4ED7-073B-5046-0587CF03B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3D630F-B831-990A-01D8-ED045CA3F0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CC68A0-5C8F-423D-5543-56FA86D607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F040C6-D51A-81F0-60CB-E09BE9626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63CE4-2B57-47FB-9CFE-9CD4F0ECD91F}" type="datetimeFigureOut">
              <a:rPr lang="en-AU" smtClean="0"/>
              <a:t>24/05/2023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60A91E-9C2D-0170-F103-A86F0BEE8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F88A67-EEDD-D7CB-8964-6BB9B7F2E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A175-29F8-4577-932C-3923343B87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0088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2D909-C500-DE1D-A9E7-CEE17EBEE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98C2F5-2DA7-F16B-0E16-D4BBE5754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63CE4-2B57-47FB-9CFE-9CD4F0ECD91F}" type="datetimeFigureOut">
              <a:rPr lang="en-AU" smtClean="0"/>
              <a:t>24/05/2023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1B5308-6EA9-FB67-789B-7D8DC47C0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E3AEF-67DE-5B9E-FAAD-2E795C433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A175-29F8-4577-932C-3923343B87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8825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419A75-269B-AEA0-3404-C1DE5E51F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63CE4-2B57-47FB-9CFE-9CD4F0ECD91F}" type="datetimeFigureOut">
              <a:rPr lang="en-AU" smtClean="0"/>
              <a:t>24/05/2023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9359F9-1501-31FC-75AE-C47EB7F71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3933B-FC35-EACA-DDD3-D1B6982A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A175-29F8-4577-932C-3923343B87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5552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AAB6A-BAE7-E395-97A7-B53C626C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F874D-1906-E9C6-CF7A-B6CB1C193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47031A-9378-15A2-294B-4CA067C16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79AE11-334D-BA56-4944-D9E6F5E3B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63CE4-2B57-47FB-9CFE-9CD4F0ECD91F}" type="datetimeFigureOut">
              <a:rPr lang="en-AU" smtClean="0"/>
              <a:t>24/05/2023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E6FB6-C0BD-923C-267A-AF7D60E94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FC1619-556E-13C3-AF05-8EF6429F6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A175-29F8-4577-932C-3923343B87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675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D0133-AC3E-2484-782E-A4EEC3357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A9E8C-FF3F-D6B9-77C9-B3C49E0D0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544279-1037-C201-EB20-A848261454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251FB9-8613-9417-E7A0-985D838CB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63CE4-2B57-47FB-9CFE-9CD4F0ECD91F}" type="datetimeFigureOut">
              <a:rPr lang="en-AU" smtClean="0"/>
              <a:t>24/05/2023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A24BC0-318D-4C1C-3DBB-FBD81B8D0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0E096D-593A-A536-9A6C-5F83C3CEC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BA175-29F8-4577-932C-3923343B87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5921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D1B0F-0BB7-DE3E-AF54-F338C4CBE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C2A90-CAED-A28A-8829-E367D4168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1633B-F877-A304-A6D3-A425C2B3CD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63CE4-2B57-47FB-9CFE-9CD4F0ECD91F}" type="datetimeFigureOut">
              <a:rPr lang="en-AU" smtClean="0"/>
              <a:t>24/05/2023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D046D-5635-DA7F-E3C2-2DE81C614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4DD28-0E4E-68BF-C3CD-A8F463849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BA175-29F8-4577-932C-3923343B87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9598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FA1B37-9B87-D6CE-1FC8-15129F584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8F0BD-52C3-CF58-B28C-C2D7BC8DF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EDE95-89E4-EF68-8A0F-7DB5D194F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98350-22DA-4AC4-BEB6-336B8230AA78}" type="datetimeFigureOut">
              <a:rPr lang="en-AU" smtClean="0"/>
              <a:t>24/05/2023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9D5068-8D47-25FA-FC5D-6415C6C7C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2FECE-591E-7EAE-7177-FB673FA91D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F9793-83F8-42CF-AA6A-55E79B2D703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430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mailto:TLA.Amendments@landgate.wa.gov.au" TargetMode="Externa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1.xml"/><Relationship Id="rId7" Type="http://schemas.openxmlformats.org/officeDocument/2006/relationships/hyperlink" Target="https://www.youtube.com/user/LandgateWALIA" TargetMode="External"/><Relationship Id="rId12" Type="http://schemas.openxmlformats.org/officeDocument/2006/relationships/image" Target="../media/image24.sv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s://www0.landgate.wa.gov.au/for-individuals/legislation-and-reform/changes-to-the-WA-transfer-of-land-act-" TargetMode="External"/><Relationship Id="rId11" Type="http://schemas.openxmlformats.org/officeDocument/2006/relationships/image" Target="../media/image23.png"/><Relationship Id="rId5" Type="http://schemas.openxmlformats.org/officeDocument/2006/relationships/image" Target="../media/image20.jpeg"/><Relationship Id="rId10" Type="http://schemas.openxmlformats.org/officeDocument/2006/relationships/image" Target="../media/image22.sv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3852A7-C978-2BFC-001B-336B8CF50F46}"/>
              </a:ext>
            </a:extLst>
          </p:cNvPr>
          <p:cNvSpPr txBox="1"/>
          <p:nvPr/>
        </p:nvSpPr>
        <p:spPr>
          <a:xfrm>
            <a:off x="995262" y="2268924"/>
            <a:ext cx="9069357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AU" sz="3600" b="1">
                <a:solidFill>
                  <a:schemeClr val="bg1"/>
                </a:solidFill>
                <a:latin typeface="Lato"/>
                <a:ea typeface="Lato"/>
                <a:cs typeface="Arial"/>
              </a:rPr>
              <a:t>Removal of Duplicate Certificates of Title</a:t>
            </a:r>
          </a:p>
          <a:p>
            <a:pPr algn="ctr"/>
            <a:endParaRPr lang="en-AU" sz="3600" b="1">
              <a:solidFill>
                <a:schemeClr val="bg1"/>
              </a:solidFill>
              <a:latin typeface="Lato"/>
              <a:ea typeface="Lato"/>
              <a:cs typeface="Arial"/>
            </a:endParaRPr>
          </a:p>
          <a:p>
            <a:endParaRPr lang="en-AU" sz="1800" b="1">
              <a:solidFill>
                <a:schemeClr val="bg1"/>
              </a:solidFill>
              <a:latin typeface="Lato" panose="020F0502020204030203" pitchFamily="34" charset="0"/>
              <a:ea typeface="Lato"/>
              <a:cs typeface="Arial" panose="020B0604020202020204" pitchFamily="34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5F1FC444-82AD-07D4-4B12-4897D82B7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7249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8"/>
    </mc:Choice>
    <mc:Fallback xmlns="">
      <p:transition spd="slow" advTm="8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DC7255A4-6B44-C54C-6C96-7D4D447BEDF9}"/>
              </a:ext>
            </a:extLst>
          </p:cNvPr>
          <p:cNvSpPr txBox="1">
            <a:spLocks/>
          </p:cNvSpPr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800" b="1"/>
              <a:t>What is the</a:t>
            </a:r>
            <a:r>
              <a:rPr lang="en-US" sz="3800" b="1" i="1"/>
              <a:t> Transfer of Land Amendment Act 2022</a:t>
            </a:r>
          </a:p>
        </p:txBody>
      </p:sp>
      <p:sp>
        <p:nvSpPr>
          <p:cNvPr id="2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7F48F2E6-898B-6CFD-39A8-BBD4A8000919}"/>
              </a:ext>
            </a:extLst>
          </p:cNvPr>
          <p:cNvSpPr txBox="1">
            <a:spLocks/>
          </p:cNvSpPr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Lato"/>
                <a:ea typeface="Lato"/>
                <a:cs typeface="Lato"/>
              </a:rPr>
              <a:t>The</a:t>
            </a:r>
            <a:r>
              <a:rPr lang="en-US" sz="2000" i="1" dirty="0">
                <a:latin typeface="Lato"/>
                <a:ea typeface="Lato"/>
                <a:cs typeface="Lato"/>
              </a:rPr>
              <a:t> Transfer of Land Amendment Act 2022 </a:t>
            </a:r>
            <a:r>
              <a:rPr lang="en-US" sz="2000" dirty="0">
                <a:latin typeface="Lato"/>
                <a:ea typeface="Lato"/>
                <a:cs typeface="Lato"/>
              </a:rPr>
              <a:t>is an act of Parliament which was passed in June 2022 which amends the </a:t>
            </a:r>
            <a:r>
              <a:rPr lang="en-US" sz="2000" i="1" dirty="0">
                <a:latin typeface="Lato"/>
                <a:ea typeface="Lato"/>
                <a:cs typeface="Lato"/>
              </a:rPr>
              <a:t>Transfer of Land Act 1893</a:t>
            </a:r>
            <a:r>
              <a:rPr lang="en-US" sz="2000" dirty="0">
                <a:latin typeface="Lato"/>
                <a:ea typeface="Lato"/>
                <a:cs typeface="Lato"/>
              </a:rPr>
              <a:t> </a:t>
            </a:r>
          </a:p>
          <a:p>
            <a:r>
              <a:rPr lang="en-US" sz="2000" dirty="0">
                <a:latin typeface="Lato"/>
                <a:ea typeface="Lato"/>
                <a:cs typeface="Lato"/>
              </a:rPr>
              <a:t>The key change which will be happening in August </a:t>
            </a:r>
            <a:r>
              <a:rPr lang="en-US" sz="2000">
                <a:latin typeface="Lato"/>
                <a:ea typeface="Lato"/>
                <a:cs typeface="Lato"/>
              </a:rPr>
              <a:t>2023 is Duplicate Titles will be removed from use in Western Australia’s land titling system </a:t>
            </a:r>
          </a:p>
          <a:p>
            <a:pPr marL="0"/>
            <a:endParaRPr lang="en-US" sz="2000" dirty="0"/>
          </a:p>
          <a:p>
            <a:endParaRPr lang="en-US" sz="2000" dirty="0"/>
          </a:p>
          <a:p>
            <a:pPr marL="0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5E990E-A1B5-B013-E354-79D4195D93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6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5CCA2E5-2B6A-A64F-DE79-15E9BEBF1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5911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03"/>
    </mc:Choice>
    <mc:Fallback xmlns="">
      <p:transition spd="slow" advTm="38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70CC37-3904-A008-3344-BFC00E1C22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1"/>
            <a:ext cx="12191999" cy="68576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7791BB-BD1E-4800-4AA2-EF098B1A702B}"/>
              </a:ext>
            </a:extLst>
          </p:cNvPr>
          <p:cNvSpPr txBox="1"/>
          <p:nvPr/>
        </p:nvSpPr>
        <p:spPr>
          <a:xfrm>
            <a:off x="3564731" y="407194"/>
            <a:ext cx="5379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>
                <a:ln>
                  <a:noFill/>
                </a:ln>
                <a:solidFill>
                  <a:srgbClr val="00383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 Land Titles Timeline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CE35263-6DDE-8833-D65A-95B975F366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7080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46"/>
    </mc:Choice>
    <mc:Fallback xmlns="">
      <p:transition spd="slow" advTm="64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12FC86B-9789-08AF-7ADB-CE3DC0A99996}"/>
              </a:ext>
            </a:extLst>
          </p:cNvPr>
          <p:cNvSpPr txBox="1"/>
          <p:nvPr/>
        </p:nvSpPr>
        <p:spPr>
          <a:xfrm>
            <a:off x="2287419" y="942371"/>
            <a:ext cx="7021931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383F"/>
                </a:solidFill>
                <a:latin typeface="Lato"/>
                <a:ea typeface="Lato"/>
                <a:cs typeface="Lato"/>
              </a:rPr>
              <a:t>Why re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383F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move Duplicate Titles?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36D68757-7161-16BC-1745-F8B4E4C4EC6C}"/>
              </a:ext>
            </a:extLst>
          </p:cNvPr>
          <p:cNvSpPr txBox="1">
            <a:spLocks/>
          </p:cNvSpPr>
          <p:nvPr/>
        </p:nvSpPr>
        <p:spPr>
          <a:xfrm>
            <a:off x="1371308" y="2189220"/>
            <a:ext cx="9674911" cy="34204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83F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Removing Duplicate Titles aligns WA with most other states</a:t>
            </a:r>
          </a:p>
          <a:p>
            <a:pPr>
              <a:lnSpc>
                <a:spcPct val="150000"/>
              </a:lnSpc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83F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Duplicate Titles have been optional for over 25 years and now more than half of all freehold titles are already paperless</a:t>
            </a:r>
          </a:p>
          <a:p>
            <a:pPr>
              <a:lnSpc>
                <a:spcPct val="150000"/>
              </a:lnSpc>
              <a:defRPr/>
            </a:pPr>
            <a:r>
              <a:rPr lang="en-AU" sz="2400">
                <a:solidFill>
                  <a:srgbClr val="00383F"/>
                </a:solidFill>
                <a:latin typeface="Lato" panose="020F0502020204030203" pitchFamily="34" charset="0"/>
              </a:rPr>
              <a:t>A Duplicate Title is a paper version of the Original Title with some differences and limitations which many people may be unaware of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 descr="Badge Cross with solid fill">
            <a:extLst>
              <a:ext uri="{FF2B5EF4-FFF2-40B4-BE49-F238E27FC236}">
                <a16:creationId xmlns:a16="http://schemas.microsoft.com/office/drawing/2014/main" id="{457B93CB-7B05-E4B3-9659-18AADD9BC0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06701" y="942371"/>
            <a:ext cx="707886" cy="707886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0590ABB5-DF37-74FF-3C24-DEA67FB7D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6545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67"/>
    </mc:Choice>
    <mc:Fallback xmlns="">
      <p:transition spd="slow" advTm="55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12FC86B-9789-08AF-7ADB-CE3DC0A99996}"/>
              </a:ext>
            </a:extLst>
          </p:cNvPr>
          <p:cNvSpPr txBox="1"/>
          <p:nvPr/>
        </p:nvSpPr>
        <p:spPr>
          <a:xfrm>
            <a:off x="4271729" y="954812"/>
            <a:ext cx="7021931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383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does this mean for you?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36D68757-7161-16BC-1745-F8B4E4C4EC6C}"/>
              </a:ext>
            </a:extLst>
          </p:cNvPr>
          <p:cNvSpPr txBox="1">
            <a:spLocks/>
          </p:cNvSpPr>
          <p:nvPr/>
        </p:nvSpPr>
        <p:spPr>
          <a:xfrm>
            <a:off x="4385388" y="2363755"/>
            <a:ext cx="7021931" cy="41155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000">
                <a:solidFill>
                  <a:srgbClr val="00383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From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83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7 August 2023: </a:t>
            </a:r>
          </a:p>
          <a:p>
            <a:pPr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83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Duplicate Titles will no longer be created or used in the WA land titling system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83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Existing Duplicate Titles will no longer be legal documents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83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Mortgagees no longer need to store paper Duplicate Titles as security for mortgages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83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Conveyancing, both in paper and electronically, will be simplified for all parties to the land transaction</a:t>
            </a:r>
          </a:p>
          <a:p>
            <a:pPr>
              <a:defRPr/>
            </a:pPr>
            <a:r>
              <a:rPr lang="en-AU" sz="2000">
                <a:solidFill>
                  <a:srgbClr val="00383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 you hold a Duplicate Title as security for money you have loaned to somebody, you should obtain advice from a qualified industry professional before the changes take effect</a:t>
            </a:r>
            <a:endParaRPr lang="en-US" sz="2000">
              <a:solidFill>
                <a:srgbClr val="00383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8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letter&#10;&#10;Description automatically generated">
            <a:extLst>
              <a:ext uri="{FF2B5EF4-FFF2-40B4-BE49-F238E27FC236}">
                <a16:creationId xmlns:a16="http://schemas.microsoft.com/office/drawing/2014/main" id="{C1928EA9-A877-4BB6-714A-D0E2C263B1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7" r="7514" b="14079"/>
          <a:stretch/>
        </p:blipFill>
        <p:spPr>
          <a:xfrm>
            <a:off x="995230" y="1829786"/>
            <a:ext cx="2672863" cy="351287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461D5AC-A0AB-7E70-25AE-05684BE3E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5231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71"/>
    </mc:Choice>
    <mc:Fallback xmlns="">
      <p:transition spd="slow" advTm="56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5F55C16-BC21-49EF-A4FF-C3155BB93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2FC86B-9789-08AF-7ADB-CE3DC0A99996}"/>
              </a:ext>
            </a:extLst>
          </p:cNvPr>
          <p:cNvSpPr txBox="1"/>
          <p:nvPr/>
        </p:nvSpPr>
        <p:spPr>
          <a:xfrm>
            <a:off x="4961965" y="365125"/>
            <a:ext cx="6391833" cy="1952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44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Safety and Security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C5F069E-AFE6-4825-8945-46F2918A5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6116569" cy="6858000"/>
          </a:xfrm>
          <a:custGeom>
            <a:avLst/>
            <a:gdLst>
              <a:gd name="connsiteX0" fmla="*/ 0 w 6116569"/>
              <a:gd name="connsiteY0" fmla="*/ 0 h 6879321"/>
              <a:gd name="connsiteX1" fmla="*/ 2935851 w 6116569"/>
              <a:gd name="connsiteY1" fmla="*/ 0 h 6879321"/>
              <a:gd name="connsiteX2" fmla="*/ 3238280 w 6116569"/>
              <a:gd name="connsiteY2" fmla="*/ 31980 h 6879321"/>
              <a:gd name="connsiteX3" fmla="*/ 3660541 w 6116569"/>
              <a:gd name="connsiteY3" fmla="*/ 550772 h 6879321"/>
              <a:gd name="connsiteX4" fmla="*/ 3808902 w 6116569"/>
              <a:gd name="connsiteY4" fmla="*/ 589860 h 6879321"/>
              <a:gd name="connsiteX5" fmla="*/ 4413762 w 6116569"/>
              <a:gd name="connsiteY5" fmla="*/ 625393 h 6879321"/>
              <a:gd name="connsiteX6" fmla="*/ 4567830 w 6116569"/>
              <a:gd name="connsiteY6" fmla="*/ 721333 h 6879321"/>
              <a:gd name="connsiteX7" fmla="*/ 4171247 w 6116569"/>
              <a:gd name="connsiteY7" fmla="*/ 792401 h 6879321"/>
              <a:gd name="connsiteX8" fmla="*/ 4376671 w 6116569"/>
              <a:gd name="connsiteY8" fmla="*/ 842148 h 6879321"/>
              <a:gd name="connsiteX9" fmla="*/ 4527887 w 6116569"/>
              <a:gd name="connsiteY9" fmla="*/ 813722 h 6879321"/>
              <a:gd name="connsiteX10" fmla="*/ 4633452 w 6116569"/>
              <a:gd name="connsiteY10" fmla="*/ 799508 h 6879321"/>
              <a:gd name="connsiteX11" fmla="*/ 4947293 w 6116569"/>
              <a:gd name="connsiteY11" fmla="*/ 870576 h 6879321"/>
              <a:gd name="connsiteX12" fmla="*/ 5263988 w 6116569"/>
              <a:gd name="connsiteY12" fmla="*/ 820828 h 6879321"/>
              <a:gd name="connsiteX13" fmla="*/ 5249723 w 6116569"/>
              <a:gd name="connsiteY13" fmla="*/ 895449 h 6879321"/>
              <a:gd name="connsiteX14" fmla="*/ 4744723 w 6116569"/>
              <a:gd name="connsiteY14" fmla="*/ 1197485 h 6879321"/>
              <a:gd name="connsiteX15" fmla="*/ 4767548 w 6116569"/>
              <a:gd name="connsiteY15" fmla="*/ 1346727 h 6879321"/>
              <a:gd name="connsiteX16" fmla="*/ 4539299 w 6116569"/>
              <a:gd name="connsiteY16" fmla="*/ 1421348 h 6879321"/>
              <a:gd name="connsiteX17" fmla="*/ 4607773 w 6116569"/>
              <a:gd name="connsiteY17" fmla="*/ 1485309 h 6879321"/>
              <a:gd name="connsiteX18" fmla="*/ 4579242 w 6116569"/>
              <a:gd name="connsiteY18" fmla="*/ 1535055 h 6879321"/>
              <a:gd name="connsiteX19" fmla="*/ 5278255 w 6116569"/>
              <a:gd name="connsiteY19" fmla="*/ 1609676 h 6879321"/>
              <a:gd name="connsiteX20" fmla="*/ 5771843 w 6116569"/>
              <a:gd name="connsiteY20" fmla="*/ 1630997 h 6879321"/>
              <a:gd name="connsiteX21" fmla="*/ 6105656 w 6116569"/>
              <a:gd name="connsiteY21" fmla="*/ 1748257 h 6879321"/>
              <a:gd name="connsiteX22" fmla="*/ 5691955 w 6116569"/>
              <a:gd name="connsiteY22" fmla="*/ 2167555 h 6879321"/>
              <a:gd name="connsiteX23" fmla="*/ 5475118 w 6116569"/>
              <a:gd name="connsiteY23" fmla="*/ 2348776 h 6879321"/>
              <a:gd name="connsiteX24" fmla="*/ 5826051 w 6116569"/>
              <a:gd name="connsiteY24" fmla="*/ 2291922 h 6879321"/>
              <a:gd name="connsiteX25" fmla="*/ 5552153 w 6116569"/>
              <a:gd name="connsiteY25" fmla="*/ 2597513 h 6879321"/>
              <a:gd name="connsiteX26" fmla="*/ 5603508 w 6116569"/>
              <a:gd name="connsiteY26" fmla="*/ 2647260 h 6879321"/>
              <a:gd name="connsiteX27" fmla="*/ 5700515 w 6116569"/>
              <a:gd name="connsiteY27" fmla="*/ 2679240 h 6879321"/>
              <a:gd name="connsiteX28" fmla="*/ 5246870 w 6116569"/>
              <a:gd name="connsiteY28" fmla="*/ 2888889 h 6879321"/>
              <a:gd name="connsiteX29" fmla="*/ 4836022 w 6116569"/>
              <a:gd name="connsiteY29" fmla="*/ 3169605 h 6879321"/>
              <a:gd name="connsiteX30" fmla="*/ 4736163 w 6116569"/>
              <a:gd name="connsiteY30" fmla="*/ 3233565 h 6879321"/>
              <a:gd name="connsiteX31" fmla="*/ 4853141 w 6116569"/>
              <a:gd name="connsiteY31" fmla="*/ 3233565 h 6879321"/>
              <a:gd name="connsiteX32" fmla="*/ 4944440 w 6116569"/>
              <a:gd name="connsiteY32" fmla="*/ 3226459 h 6879321"/>
              <a:gd name="connsiteX33" fmla="*/ 5109921 w 6116569"/>
              <a:gd name="connsiteY33" fmla="*/ 3283313 h 6879321"/>
              <a:gd name="connsiteX34" fmla="*/ 5694809 w 6116569"/>
              <a:gd name="connsiteY34" fmla="*/ 3141178 h 6879321"/>
              <a:gd name="connsiteX35" fmla="*/ 5566419 w 6116569"/>
              <a:gd name="connsiteY35" fmla="*/ 3301079 h 6879321"/>
              <a:gd name="connsiteX36" fmla="*/ 5415203 w 6116569"/>
              <a:gd name="connsiteY36" fmla="*/ 3397020 h 6879321"/>
              <a:gd name="connsiteX37" fmla="*/ 5612068 w 6116569"/>
              <a:gd name="connsiteY37" fmla="*/ 3432554 h 6879321"/>
              <a:gd name="connsiteX38" fmla="*/ 5206927 w 6116569"/>
              <a:gd name="connsiteY38" fmla="*/ 3599562 h 6879321"/>
              <a:gd name="connsiteX39" fmla="*/ 5301079 w 6116569"/>
              <a:gd name="connsiteY39" fmla="*/ 3723930 h 6879321"/>
              <a:gd name="connsiteX40" fmla="*/ 4507915 w 6116569"/>
              <a:gd name="connsiteY40" fmla="*/ 4306683 h 6879321"/>
              <a:gd name="connsiteX41" fmla="*/ 3982942 w 6116569"/>
              <a:gd name="connsiteY41" fmla="*/ 4587399 h 6879321"/>
              <a:gd name="connsiteX42" fmla="*/ 4185513 w 6116569"/>
              <a:gd name="connsiteY42" fmla="*/ 4541205 h 6879321"/>
              <a:gd name="connsiteX43" fmla="*/ 5212633 w 6116569"/>
              <a:gd name="connsiteY43" fmla="*/ 4455924 h 6879321"/>
              <a:gd name="connsiteX44" fmla="*/ 5312492 w 6116569"/>
              <a:gd name="connsiteY44" fmla="*/ 4473691 h 6879321"/>
              <a:gd name="connsiteX45" fmla="*/ 4596361 w 6116569"/>
              <a:gd name="connsiteY45" fmla="*/ 4818368 h 6879321"/>
              <a:gd name="connsiteX46" fmla="*/ 4873113 w 6116569"/>
              <a:gd name="connsiteY46" fmla="*/ 4885882 h 6879321"/>
              <a:gd name="connsiteX47" fmla="*/ 4935881 w 6116569"/>
              <a:gd name="connsiteY47" fmla="*/ 4914309 h 6879321"/>
              <a:gd name="connsiteX48" fmla="*/ 4873113 w 6116569"/>
              <a:gd name="connsiteY48" fmla="*/ 5003143 h 6879321"/>
              <a:gd name="connsiteX49" fmla="*/ 4721898 w 6116569"/>
              <a:gd name="connsiteY49" fmla="*/ 5095530 h 6879321"/>
              <a:gd name="connsiteX50" fmla="*/ 5132745 w 6116569"/>
              <a:gd name="connsiteY50" fmla="*/ 4949842 h 6879321"/>
              <a:gd name="connsiteX51" fmla="*/ 5101362 w 6116569"/>
              <a:gd name="connsiteY51" fmla="*/ 5081317 h 6879321"/>
              <a:gd name="connsiteX52" fmla="*/ 5138452 w 6116569"/>
              <a:gd name="connsiteY52" fmla="*/ 5198578 h 6879321"/>
              <a:gd name="connsiteX53" fmla="*/ 4904497 w 6116569"/>
              <a:gd name="connsiteY53" fmla="*/ 5362033 h 6879321"/>
              <a:gd name="connsiteX54" fmla="*/ 4579242 w 6116569"/>
              <a:gd name="connsiteY54" fmla="*/ 5674729 h 6879321"/>
              <a:gd name="connsiteX55" fmla="*/ 4253988 w 6116569"/>
              <a:gd name="connsiteY55" fmla="*/ 5884379 h 6879321"/>
              <a:gd name="connsiteX56" fmla="*/ 3985795 w 6116569"/>
              <a:gd name="connsiteY56" fmla="*/ 6069153 h 6879321"/>
              <a:gd name="connsiteX57" fmla="*/ 4231163 w 6116569"/>
              <a:gd name="connsiteY57" fmla="*/ 6030066 h 6879321"/>
              <a:gd name="connsiteX58" fmla="*/ 3814609 w 6116569"/>
              <a:gd name="connsiteY58" fmla="*/ 6317889 h 6879321"/>
              <a:gd name="connsiteX59" fmla="*/ 3751840 w 6116569"/>
              <a:gd name="connsiteY59" fmla="*/ 6339209 h 6879321"/>
              <a:gd name="connsiteX60" fmla="*/ 3089919 w 6116569"/>
              <a:gd name="connsiteY60" fmla="*/ 6563071 h 6879321"/>
              <a:gd name="connsiteX61" fmla="*/ 2961529 w 6116569"/>
              <a:gd name="connsiteY61" fmla="*/ 6662566 h 6879321"/>
              <a:gd name="connsiteX62" fmla="*/ 3107038 w 6116569"/>
              <a:gd name="connsiteY62" fmla="*/ 6673226 h 6879321"/>
              <a:gd name="connsiteX63" fmla="*/ 3594919 w 6116569"/>
              <a:gd name="connsiteY63" fmla="*/ 6591499 h 6879321"/>
              <a:gd name="connsiteX64" fmla="*/ 3261106 w 6116569"/>
              <a:gd name="connsiteY64" fmla="*/ 6726527 h 6879321"/>
              <a:gd name="connsiteX65" fmla="*/ 3620597 w 6116569"/>
              <a:gd name="connsiteY65" fmla="*/ 6740740 h 6879321"/>
              <a:gd name="connsiteX66" fmla="*/ 3703337 w 6116569"/>
              <a:gd name="connsiteY66" fmla="*/ 6826020 h 6879321"/>
              <a:gd name="connsiteX67" fmla="*/ 3689072 w 6116569"/>
              <a:gd name="connsiteY67" fmla="*/ 6879321 h 6879321"/>
              <a:gd name="connsiteX68" fmla="*/ 0 w 6116569"/>
              <a:gd name="connsiteY68" fmla="*/ 6879321 h 687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Graphic 2" descr="Badge Tick1 with solid fill">
            <a:extLst>
              <a:ext uri="{FF2B5EF4-FFF2-40B4-BE49-F238E27FC236}">
                <a16:creationId xmlns:a16="http://schemas.microsoft.com/office/drawing/2014/main" id="{457B93CB-7B05-E4B3-9659-18AADD9BC0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01134" y="1918107"/>
            <a:ext cx="3195204" cy="3195204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36D68757-7161-16BC-1745-F8B4E4C4EC6C}"/>
              </a:ext>
            </a:extLst>
          </p:cNvPr>
          <p:cNvSpPr txBox="1">
            <a:spLocks/>
          </p:cNvSpPr>
          <p:nvPr/>
        </p:nvSpPr>
        <p:spPr>
          <a:xfrm>
            <a:off x="4027394" y="2178425"/>
            <a:ext cx="7326404" cy="39985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4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are committed to maintaining the safety and security of your Certificate of Title by:</a:t>
            </a:r>
          </a:p>
          <a:p>
            <a:r>
              <a:rPr lang="en-AU" sz="24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Requiring the verification of identity and establishing the transacting party’s right to deal as part of property transactions </a:t>
            </a:r>
          </a:p>
          <a:p>
            <a:r>
              <a:rPr lang="en-AU" sz="24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Following the WA Government's Cyber Security policy to protect personal information and mitigate cyber risk </a:t>
            </a:r>
          </a:p>
          <a:p>
            <a:r>
              <a:rPr lang="en-AU" sz="24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Applying a range of secure checks for land transactions lodged through WA's electronic conveyancing network</a:t>
            </a:r>
            <a:endParaRPr kumimoji="0" lang="en-US" sz="2400" b="0" i="0" u="none" strike="noStrike" cap="none" spc="0" normalizeH="0" baseline="0" noProof="0">
              <a:ln>
                <a:noFill/>
              </a:ln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1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65B6DD2B-9F80-A6C8-C30F-D8591BFF7B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1908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59"/>
    </mc:Choice>
    <mc:Fallback xmlns="">
      <p:transition spd="slow" advTm="58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94BA3CBF-37A5-4E01-23DF-7B74F351C642}"/>
              </a:ext>
            </a:extLst>
          </p:cNvPr>
          <p:cNvSpPr/>
          <p:nvPr/>
        </p:nvSpPr>
        <p:spPr>
          <a:xfrm>
            <a:off x="186204" y="1144023"/>
            <a:ext cx="4792257" cy="4792257"/>
          </a:xfrm>
          <a:prstGeom prst="ellipse">
            <a:avLst/>
          </a:prstGeom>
          <a:solidFill>
            <a:srgbClr val="F37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5D742A-7FD1-42EF-7239-355D5CA44C2D}"/>
              </a:ext>
            </a:extLst>
          </p:cNvPr>
          <p:cNvSpPr txBox="1"/>
          <p:nvPr/>
        </p:nvSpPr>
        <p:spPr>
          <a:xfrm>
            <a:off x="1348239" y="1695311"/>
            <a:ext cx="3332943" cy="4292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FFFFF"/>
                </a:solidFill>
                <a:latin typeface="Lato" panose="020F0502020204030203" pitchFamily="34" charset="0"/>
              </a:rPr>
              <a:t>What is happening?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9D6A4D-4F30-AEFD-8A1A-749DE0F3D6A4}"/>
              </a:ext>
            </a:extLst>
          </p:cNvPr>
          <p:cNvSpPr txBox="1"/>
          <p:nvPr/>
        </p:nvSpPr>
        <p:spPr>
          <a:xfrm>
            <a:off x="4978461" y="1144023"/>
            <a:ext cx="5948831" cy="4334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AU" sz="2400">
                <a:solidFill>
                  <a:srgbClr val="00383F"/>
                </a:solidFill>
                <a:latin typeface="Lato"/>
                <a:ea typeface="Lato"/>
                <a:cs typeface="Lato"/>
              </a:rPr>
              <a:t>Awareness campaign and information sharing with public, banks, conveyancers and lawyers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2400">
                <a:solidFill>
                  <a:srgbClr val="00383F"/>
                </a:solidFill>
                <a:latin typeface="Lato"/>
                <a:ea typeface="Lato"/>
                <a:cs typeface="Lato"/>
              </a:rPr>
              <a:t>Landgate, PEXA and Sympli removing Duplicate Title functionality from IT systems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2400">
                <a:solidFill>
                  <a:srgbClr val="00383F"/>
                </a:solidFill>
                <a:latin typeface="Lato"/>
                <a:ea typeface="Lato"/>
                <a:cs typeface="Lato"/>
              </a:rPr>
              <a:t>Updating publications including Registration Procedure Guides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E431F646-FCE8-875B-42F9-EEF7F62574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8049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51"/>
    </mc:Choice>
    <mc:Fallback xmlns="">
      <p:transition spd="slow" advTm="53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675E2C2-4178-DC39-F7A7-AC41A2B0BF74}"/>
              </a:ext>
            </a:extLst>
          </p:cNvPr>
          <p:cNvSpPr/>
          <p:nvPr/>
        </p:nvSpPr>
        <p:spPr>
          <a:xfrm>
            <a:off x="5541622" y="3441255"/>
            <a:ext cx="5321708" cy="1049121"/>
          </a:xfrm>
          <a:prstGeom prst="roundRect">
            <a:avLst>
              <a:gd name="adj" fmla="val 10000"/>
            </a:avLst>
          </a:prstGeom>
          <a:solidFill>
            <a:srgbClr val="00383F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DCC22A3-3794-A4AD-2B04-749E1F34085C}"/>
              </a:ext>
            </a:extLst>
          </p:cNvPr>
          <p:cNvSpPr/>
          <p:nvPr/>
        </p:nvSpPr>
        <p:spPr>
          <a:xfrm>
            <a:off x="5031592" y="2217571"/>
            <a:ext cx="5321708" cy="1049121"/>
          </a:xfrm>
          <a:prstGeom prst="roundRect">
            <a:avLst>
              <a:gd name="adj" fmla="val 10000"/>
            </a:avLst>
          </a:prstGeom>
          <a:solidFill>
            <a:srgbClr val="F37227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3C1E153A-181F-7901-C1CE-C03155B4A2E0}"/>
              </a:ext>
            </a:extLst>
          </p:cNvPr>
          <p:cNvSpPr txBox="1">
            <a:spLocks/>
          </p:cNvSpPr>
          <p:nvPr/>
        </p:nvSpPr>
        <p:spPr>
          <a:xfrm>
            <a:off x="4965430" y="629266"/>
            <a:ext cx="6586491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383F"/>
                </a:solidFill>
                <a:latin typeface="Lato" panose="020F0502020204030203" pitchFamily="34" charset="0"/>
              </a:rPr>
              <a:t>Where to find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383F"/>
                </a:solidFill>
                <a:effectLst/>
                <a:uLnTx/>
                <a:uFillTx/>
                <a:latin typeface="Lato" panose="020F0502020204030203" pitchFamily="34" charset="0"/>
                <a:ea typeface="+mj-ea"/>
                <a:cs typeface="+mj-cs"/>
              </a:rPr>
              <a:t> information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F4B2EF-A5E9-4408-65A0-E6D60BC564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8" r="2466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1DEB70-4D45-56D5-74D0-4E750A2B7F26}"/>
              </a:ext>
            </a:extLst>
          </p:cNvPr>
          <p:cNvSpPr txBox="1"/>
          <p:nvPr/>
        </p:nvSpPr>
        <p:spPr>
          <a:xfrm>
            <a:off x="5182575" y="2385330"/>
            <a:ext cx="539932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Dedicated web page on Landgate </a:t>
            </a: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  <a:hlinkClick r:id="rId6"/>
              </a:rPr>
              <a:t>website</a:t>
            </a: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containing information and education material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FDFB95-7474-05ED-8844-5B41AA5B1B84}"/>
              </a:ext>
            </a:extLst>
          </p:cNvPr>
          <p:cNvSpPr txBox="1"/>
          <p:nvPr/>
        </p:nvSpPr>
        <p:spPr>
          <a:xfrm>
            <a:off x="5816582" y="3668940"/>
            <a:ext cx="41998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  <a:hlinkClick r:id="rId6"/>
              </a:rPr>
              <a:t>FAQs</a:t>
            </a: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for removal of Duplicate Titles, </a:t>
            </a: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  <a:hlinkClick r:id="rId6"/>
              </a:rPr>
              <a:t>Fact sheet</a:t>
            </a: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, Animated explainer </a:t>
            </a: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  <a:hlinkClick r:id="rId7"/>
              </a:rPr>
              <a:t>video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666DE47-31E8-3DD8-02CB-94D7BBE189B8}"/>
              </a:ext>
            </a:extLst>
          </p:cNvPr>
          <p:cNvSpPr/>
          <p:nvPr/>
        </p:nvSpPr>
        <p:spPr>
          <a:xfrm>
            <a:off x="6035874" y="4683382"/>
            <a:ext cx="5321708" cy="1049121"/>
          </a:xfrm>
          <a:prstGeom prst="roundRect">
            <a:avLst>
              <a:gd name="adj" fmla="val 10000"/>
            </a:avLst>
          </a:prstGeom>
          <a:solidFill>
            <a:srgbClr val="F37227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CF2806-C725-51D2-1649-2F90EA284DE6}"/>
              </a:ext>
            </a:extLst>
          </p:cNvPr>
          <p:cNvSpPr txBox="1"/>
          <p:nvPr/>
        </p:nvSpPr>
        <p:spPr>
          <a:xfrm>
            <a:off x="6213291" y="4885376"/>
            <a:ext cx="51466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Dedicated email address for TLAA enquiries </a:t>
            </a: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  <a:hlinkClick r:id="rId8"/>
              </a:rPr>
              <a:t>TLA.Amendments@landgate.wa.gov.au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pic>
        <p:nvPicPr>
          <p:cNvPr id="15" name="Graphic 14" descr="Arrow Right with solid fill">
            <a:extLst>
              <a:ext uri="{FF2B5EF4-FFF2-40B4-BE49-F238E27FC236}">
                <a16:creationId xmlns:a16="http://schemas.microsoft.com/office/drawing/2014/main" id="{03F9F089-4389-CEBA-7226-8FAB1E3D74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9762611" y="2830196"/>
            <a:ext cx="914400" cy="914400"/>
          </a:xfrm>
          <a:prstGeom prst="rect">
            <a:avLst/>
          </a:prstGeom>
        </p:spPr>
      </p:pic>
      <p:pic>
        <p:nvPicPr>
          <p:cNvPr id="16" name="Graphic 15" descr="Arrow Right with solid fill">
            <a:extLst>
              <a:ext uri="{FF2B5EF4-FFF2-40B4-BE49-F238E27FC236}">
                <a16:creationId xmlns:a16="http://schemas.microsoft.com/office/drawing/2014/main" id="{A90EF9A5-07D4-C600-6B47-B6E970CD11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10288985" y="4293542"/>
            <a:ext cx="914400" cy="914400"/>
          </a:xfrm>
          <a:prstGeom prst="rect">
            <a:avLst/>
          </a:prstGeom>
        </p:spPr>
      </p:pic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F022CBF4-A9F8-2413-58E3-A4CDB16F88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632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02"/>
    </mc:Choice>
    <mc:Fallback xmlns="">
      <p:transition spd="slow" advTm="38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FCD2A9-6EE7-4094-E9A0-E34CDB9CAB0D}"/>
              </a:ext>
            </a:extLst>
          </p:cNvPr>
          <p:cNvSpPr txBox="1"/>
          <p:nvPr/>
        </p:nvSpPr>
        <p:spPr>
          <a:xfrm>
            <a:off x="943278" y="2875002"/>
            <a:ext cx="58178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Thank you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EF4DD50-3AF2-152B-51D6-E9ECA2C8E3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9264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1"/>
    </mc:Choice>
    <mc:Fallback xmlns="">
      <p:transition spd="slow" advTm="3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0fcf2e6-477f-4738-9b80-1194717b0d42" xsi:nil="true"/>
    <DocumentType xmlns="70fcf2e6-477f-4738-9b80-1194717b0d4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C3C2EE8D8BE940B5F33732B2F1C519" ma:contentTypeVersion="6" ma:contentTypeDescription="Create a new document." ma:contentTypeScope="" ma:versionID="245ffdd4fd7ae8b3de8b7220c7a2a9b6">
  <xsd:schema xmlns:xsd="http://www.w3.org/2001/XMLSchema" xmlns:xs="http://www.w3.org/2001/XMLSchema" xmlns:p="http://schemas.microsoft.com/office/2006/metadata/properties" xmlns:ns2="70fcf2e6-477f-4738-9b80-1194717b0d42" xmlns:ns3="e918e316-8ebf-402b-8dc9-510f44632d57" targetNamespace="http://schemas.microsoft.com/office/2006/metadata/properties" ma:root="true" ma:fieldsID="814369258b8184c9218af7f8f7e677e9" ns2:_="" ns3:_="">
    <xsd:import namespace="70fcf2e6-477f-4738-9b80-1194717b0d42"/>
    <xsd:import namespace="e918e316-8ebf-402b-8dc9-510f44632d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Status" minOccurs="0"/>
                <xsd:element ref="ns2:DocumentTyp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fcf2e6-477f-4738-9b80-1194717b0d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Status" ma:index="10" nillable="true" ma:displayName="Status" ma:description="Status" ma:format="Dropdown" ma:internalName="Status">
      <xsd:simpleType>
        <xsd:restriction base="dms:Choice">
          <xsd:enumeration value="Reviewed"/>
          <xsd:enumeration value="In Progress"/>
          <xsd:enumeration value="-"/>
        </xsd:restriction>
      </xsd:simpleType>
    </xsd:element>
    <xsd:element name="DocumentType" ma:index="11" nillable="true" ma:displayName="Document Type" ma:format="Dropdown" ma:internalName="DocumentType">
      <xsd:simpleType>
        <xsd:restriction base="dms:Choice">
          <xsd:enumeration value="Toolkit"/>
          <xsd:enumeration value="Form"/>
          <xsd:enumeration value="Clio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18e316-8ebf-402b-8dc9-510f44632d5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FFC6EE-1138-458C-9E8F-AADB20D364D5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e918e316-8ebf-402b-8dc9-510f44632d57"/>
    <ds:schemaRef ds:uri="70fcf2e6-477f-4738-9b80-1194717b0d4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1387F20-6094-4450-BDAA-1CB585FDE9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1F64A1-0A86-4DB5-A6DB-73F4846697CC}">
  <ds:schemaRefs>
    <ds:schemaRef ds:uri="70fcf2e6-477f-4738-9b80-1194717b0d42"/>
    <ds:schemaRef ds:uri="e918e316-8ebf-402b-8dc9-510f44632d5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381</Words>
  <Application>Microsoft Office PowerPoint</Application>
  <PresentationFormat>Widescreen</PresentationFormat>
  <Paragraphs>45</Paragraphs>
  <Slides>9</Slides>
  <Notes>9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Lato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Vikki McRoberts</dc:creator>
  <cp:lastModifiedBy>Luke Rossi</cp:lastModifiedBy>
  <cp:revision>2</cp:revision>
  <dcterms:created xsi:type="dcterms:W3CDTF">2023-03-02T02:23:28Z</dcterms:created>
  <dcterms:modified xsi:type="dcterms:W3CDTF">2023-05-24T06:22:11Z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0x010100FAC3C2EE8D8BE940B5F33732B2F1C519</vt:lpwstr>
  </property>
</Properties>
</file>